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0" r:id="rId2"/>
    <p:sldId id="321" r:id="rId3"/>
    <p:sldId id="268" r:id="rId4"/>
    <p:sldId id="291" r:id="rId5"/>
    <p:sldId id="319" r:id="rId6"/>
    <p:sldId id="263" r:id="rId7"/>
    <p:sldId id="310" r:id="rId8"/>
    <p:sldId id="303" r:id="rId9"/>
    <p:sldId id="306" r:id="rId10"/>
    <p:sldId id="304" r:id="rId11"/>
    <p:sldId id="305" r:id="rId12"/>
    <p:sldId id="307" r:id="rId13"/>
    <p:sldId id="312" r:id="rId14"/>
    <p:sldId id="313" r:id="rId15"/>
    <p:sldId id="315" r:id="rId16"/>
    <p:sldId id="301" r:id="rId17"/>
    <p:sldId id="316" r:id="rId18"/>
    <p:sldId id="322" r:id="rId19"/>
    <p:sldId id="314" r:id="rId20"/>
    <p:sldId id="324" r:id="rId21"/>
    <p:sldId id="325" r:id="rId22"/>
    <p:sldId id="264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624" autoAdjust="0"/>
  </p:normalViewPr>
  <p:slideViewPr>
    <p:cSldViewPr snapToGrid="0">
      <p:cViewPr varScale="1">
        <p:scale>
          <a:sx n="76" d="100"/>
          <a:sy n="76" d="100"/>
        </p:scale>
        <p:origin x="56" y="1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9A4EF-B8A1-45BC-83D2-9DEF02EB8695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F5EC9-E45B-46CE-90F4-D495B3F93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56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A58A-D487-4C8B-8AB7-DD3BB4E27805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7496-D497-4B2D-864E-1752345ED5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4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70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70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70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74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3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80260" y="0"/>
            <a:ext cx="10371178" cy="1569999"/>
          </a:xfrm>
          <a:prstGeom prst="rect">
            <a:avLst/>
          </a:prstGeom>
        </p:spPr>
        <p:txBody>
          <a:bodyPr anchor="b"/>
          <a:lstStyle>
            <a:lvl1pPr>
              <a:defRPr sz="6700" b="1">
                <a:latin typeface="Calibri" panose="020F0502020204030204" pitchFamily="34" charset="0"/>
              </a:defRPr>
            </a:lvl1pPr>
          </a:lstStyle>
          <a:p>
            <a:pPr lvl="0">
              <a:defRPr sz="1800"/>
            </a:pPr>
            <a:r>
              <a:rPr sz="6700" dirty="0" err="1"/>
              <a:t>Образец</a:t>
            </a:r>
            <a:r>
              <a:rPr sz="6700" dirty="0"/>
              <a:t> </a:t>
            </a:r>
            <a:r>
              <a:rPr sz="6700" dirty="0" err="1"/>
              <a:t>заголовка</a:t>
            </a:r>
            <a:endParaRPr sz="6700" dirty="0"/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80261" y="1571469"/>
            <a:ext cx="9151040" cy="222983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700">
                <a:solidFill>
                  <a:srgbClr val="535353"/>
                </a:solidFill>
                <a:latin typeface="Calibri" panose="020F050202020403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 dirty="0" err="1">
                <a:solidFill>
                  <a:srgbClr val="535353"/>
                </a:solidFill>
              </a:rPr>
              <a:t>Образец</a:t>
            </a:r>
            <a:r>
              <a:rPr sz="2700" dirty="0">
                <a:solidFill>
                  <a:srgbClr val="535353"/>
                </a:solidFill>
              </a:rPr>
              <a:t> </a:t>
            </a:r>
            <a:r>
              <a:rPr sz="2700" dirty="0" err="1">
                <a:solidFill>
                  <a:srgbClr val="535353"/>
                </a:solidFill>
              </a:rPr>
              <a:t>подзаголовка</a:t>
            </a:r>
            <a:endParaRPr sz="2700" dirty="0">
              <a:solidFill>
                <a:srgbClr val="535353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857464" y="6223477"/>
            <a:ext cx="2745313" cy="249997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2074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7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3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3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2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0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62AA-6FF4-4CA2-8039-65A321A800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79"/>
          <p:cNvSpPr txBox="1">
            <a:spLocks/>
          </p:cNvSpPr>
          <p:nvPr/>
        </p:nvSpPr>
        <p:spPr>
          <a:xfrm>
            <a:off x="5478780" y="5061724"/>
            <a:ext cx="5755051" cy="13016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ct val="25000"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/>
                <a:cs typeface="Verdana"/>
                <a:sym typeface="Verdana"/>
              </a:rPr>
              <a:t>Международный ресурсный центр</a:t>
            </a:r>
          </a:p>
          <a:p>
            <a:pPr>
              <a:lnSpc>
                <a:spcPct val="150000"/>
              </a:lnSpc>
              <a:buSzPct val="25000"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/>
                <a:cs typeface="Verdana"/>
                <a:sym typeface="Verdana"/>
              </a:rPr>
              <a:t>Научной Библиотеки ТГУ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73801"/>
            <a:ext cx="6581461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59" y="773801"/>
            <a:ext cx="5610541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835401" y="5308600"/>
            <a:ext cx="1142999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525" y="5256997"/>
            <a:ext cx="3597275" cy="113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426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79294" y="1606302"/>
            <a:ext cx="9710181" cy="393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ru-RU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 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Задачи</a:t>
            </a:r>
            <a:r>
              <a:rPr lang="en-US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МРЦ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:</a:t>
            </a:r>
            <a:endParaRPr lang="ru-RU"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641350" marR="0" lvl="0" indent="-51435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1. Английский в 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НБ ТГУ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:</a:t>
            </a:r>
          </a:p>
          <a:p>
            <a:pPr marL="641350" marR="0" lvl="0" indent="-51435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      - курсы (очно и гибрид) + специализированные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разговорник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и)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lvl="0" indent="-330200" algn="just">
              <a:spcBef>
                <a:spcPts val="480"/>
              </a:spcBef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2.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Интернационализация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инфраструктуры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НБ ТГУ: </a:t>
            </a:r>
            <a:endParaRPr lang="ru-RU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641350" lvl="0" indent="-514350" algn="just">
              <a:spcBef>
                <a:spcPts val="480"/>
              </a:spcBef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	-     проект по двуязычной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навигаци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, 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переводы услуг</a:t>
            </a:r>
          </a:p>
          <a:p>
            <a:pPr marL="457200" lvl="0" indent="-330200" algn="just">
              <a:spcBef>
                <a:spcPts val="480"/>
              </a:spcBef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3. О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бновление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и 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локализация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англоязычного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сайта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НБ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</a:p>
          <a:p>
            <a:pPr marL="457200" lvl="0" indent="-330200" algn="just">
              <a:spcBef>
                <a:spcPts val="480"/>
              </a:spcBef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4.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Разви</a:t>
            </a:r>
            <a:r>
              <a:rPr lang="ru-RU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тие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сет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сотрудничества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НБ ТГУ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dirty="0">
              <a:solidFill>
                <a:srgbClr val="000000"/>
              </a:solidFill>
            </a:endParaRPr>
          </a:p>
          <a:p>
            <a:pPr marL="514350" marR="0" lvl="0" indent="-51435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None/>
            </a:pP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</p:txBody>
      </p:sp>
      <p:pic>
        <p:nvPicPr>
          <p:cNvPr id="6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3" name="Shape 96"/>
          <p:cNvSpPr txBox="1">
            <a:spLocks noGrp="1"/>
          </p:cNvSpPr>
          <p:nvPr>
            <p:ph type="title"/>
          </p:nvPr>
        </p:nvSpPr>
        <p:spPr>
          <a:xfrm>
            <a:off x="888999" y="364281"/>
            <a:ext cx="10668000" cy="5628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lang="en-US" sz="28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0953" y="1316254"/>
            <a:ext cx="6513733" cy="158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4294967295"/>
          </p:nvPr>
        </p:nvSpPr>
        <p:spPr>
          <a:xfrm>
            <a:off x="584516" y="1215271"/>
            <a:ext cx="11145929" cy="47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AutoNum type="arabicPeriod" startAt="5"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Мероприятия, освещающие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программ</a:t>
            </a:r>
            <a:r>
              <a:rPr lang="ru-RU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ы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обмена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и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международны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е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грантовы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е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программ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ы: </a:t>
            </a:r>
            <a:r>
              <a:rPr lang="ru-RU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предствители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и выпускники 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Fulbright, DAAD, 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Института Конфуция, Русско-французского центра,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Startravel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, зарубежных вузов партнёров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lang="ru-RU"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AutoNum type="arabicPeriod" startAt="5"/>
            </a:pPr>
            <a:r>
              <a:rPr lang="ru-RU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Разговорные клубы на иностранных языках;</a:t>
            </a: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AutoNum type="arabicPeriod" startAt="5"/>
            </a:pPr>
            <a:r>
              <a:rPr lang="ru-RU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М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еждународные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праздники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/игротеки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AutoNum type="arabicPeriod" startAt="5"/>
            </a:pPr>
            <a:r>
              <a:rPr lang="ru-RU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Курсы 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подготовки</a:t>
            </a:r>
            <a:r>
              <a:rPr lang="en-US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к 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сдаче</a:t>
            </a:r>
            <a:r>
              <a:rPr lang="en-US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b="1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TOEFL 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iBT</a:t>
            </a:r>
            <a:r>
              <a:rPr lang="en-US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®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lang="ru-RU" dirty="0">
              <a:sym typeface="Verdana"/>
            </a:endParaRPr>
          </a:p>
          <a:p>
            <a:pPr marL="457200" lvl="0" indent="-342900" algn="just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100000"/>
              <a:buFont typeface="Verdana"/>
              <a:buAutoNum type="arabicPeriod" startAt="5"/>
            </a:pPr>
            <a:r>
              <a:rPr lang="ru-RU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ертифицированн</a:t>
            </a:r>
            <a:r>
              <a:rPr lang="ru-RU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ый</a:t>
            </a:r>
            <a:r>
              <a:rPr lang="en-US" b="1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b="1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центр</a:t>
            </a:r>
            <a:r>
              <a:rPr lang="en-US" b="1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b="1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сдачи</a:t>
            </a:r>
            <a:r>
              <a:rPr lang="en-US" b="1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TOEFL </a:t>
            </a:r>
            <a:r>
              <a:rPr lang="en-US" b="1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iBT</a:t>
            </a:r>
            <a:r>
              <a:rPr lang="en-US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®</a:t>
            </a:r>
            <a:r>
              <a:rPr lang="ru-RU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</a:p>
          <a:p>
            <a:pPr marL="457200" lvl="0" indent="-342900" algn="just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100000"/>
              <a:buNone/>
            </a:pPr>
            <a:r>
              <a:rPr lang="ru-RU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	(</a:t>
            </a:r>
            <a:r>
              <a:rPr lang="en-US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НБ/ИДО/УМС ТГУ</a:t>
            </a:r>
            <a:r>
              <a:rPr lang="ru-RU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)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.</a:t>
            </a:r>
          </a:p>
          <a:p>
            <a:pPr marL="457200" lvl="0" indent="-342900" algn="just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100000"/>
              <a:buNone/>
            </a:pPr>
            <a:endParaRPr lang="ru-RU" sz="1800" b="1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indent="-342900" algn="just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100000"/>
              <a:buNone/>
            </a:pP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		</a:t>
            </a:r>
            <a:r>
              <a:rPr lang="ru-RU" i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Развитие стратегии с 2018 - …</a:t>
            </a:r>
          </a:p>
          <a:p>
            <a:pPr marL="457200" marR="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•"/>
            </a:pPr>
            <a:endParaRPr b="1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</p:txBody>
      </p:sp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1" name="Shape 96"/>
          <p:cNvSpPr txBox="1">
            <a:spLocks/>
          </p:cNvSpPr>
          <p:nvPr/>
        </p:nvSpPr>
        <p:spPr>
          <a:xfrm>
            <a:off x="888999" y="364281"/>
            <a:ext cx="10668000" cy="56281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1201" y="3069771"/>
            <a:ext cx="3652926" cy="27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25477" y="1448970"/>
            <a:ext cx="4824833" cy="54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Times New Roman" pitchFamily="18" charset="0"/>
              <a:buChar char="●"/>
            </a:pPr>
            <a:r>
              <a:rPr lang="ru-RU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3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года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еженедельны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е к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луб</a:t>
            </a:r>
            <a:r>
              <a:rPr lang="ru-RU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ы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английского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разговорного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языка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 носителями;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Times New Roman" pitchFamily="18" charset="0"/>
              <a:buChar char="●"/>
            </a:pPr>
            <a:r>
              <a:rPr lang="ru-RU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ноября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2016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года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-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успешны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й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запуск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Немецкого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разговорного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клуб</a:t>
            </a:r>
            <a:r>
              <a:rPr lang="en-US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а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lang="ru-RU" sz="20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Times New Roman" pitchFamily="18" charset="0"/>
              <a:buChar char="●"/>
            </a:pPr>
            <a:r>
              <a:rPr lang="ru-RU" sz="2000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С сентября 2017 - клуб французского;</a:t>
            </a:r>
            <a:endParaRPr sz="2000"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Times New Roman" pitchFamily="18" charset="0"/>
              <a:buChar char="●"/>
            </a:pP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Кинопоказы и игротеки;</a:t>
            </a:r>
          </a:p>
          <a:p>
            <a:pPr marL="4572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Times New Roman" pitchFamily="18" charset="0"/>
              <a:buChar char="●"/>
            </a:pP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Волонтёрские проекты -  международные студенты</a:t>
            </a:r>
            <a:endParaRPr sz="2000"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5892800" y="1117600"/>
            <a:ext cx="350520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1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Shape 9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3711" y="3560763"/>
            <a:ext cx="3524975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48800" y="1120914"/>
            <a:ext cx="2425699" cy="337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63180" y="4525963"/>
            <a:ext cx="2466882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Shape 96"/>
          <p:cNvSpPr txBox="1">
            <a:spLocks/>
          </p:cNvSpPr>
          <p:nvPr/>
        </p:nvSpPr>
        <p:spPr>
          <a:xfrm>
            <a:off x="888999" y="364281"/>
            <a:ext cx="10668000" cy="56281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17" y="1988840"/>
            <a:ext cx="4032448" cy="39039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80" y="1346200"/>
            <a:ext cx="3367877" cy="453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7" y="1384301"/>
            <a:ext cx="334559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98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2" name="Shape 96"/>
          <p:cNvSpPr txBox="1">
            <a:spLocks/>
          </p:cNvSpPr>
          <p:nvPr/>
        </p:nvSpPr>
        <p:spPr>
          <a:xfrm>
            <a:off x="888999" y="364281"/>
            <a:ext cx="10668000" cy="56281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4314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Лагунова Жанна Викторовна\МЕРОПРИЯТИЯ ЗАЛА ВЫСТАВКИ\ЧГК\чтокгд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1324718"/>
            <a:ext cx="3493226" cy="47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24411/v824411954/134271/zIl6yJ4do-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9300" y="1247775"/>
            <a:ext cx="3399828" cy="4812339"/>
          </a:xfrm>
          <a:prstGeom prst="rect">
            <a:avLst/>
          </a:prstGeom>
          <a:noFill/>
        </p:spPr>
      </p:pic>
      <p:pic>
        <p:nvPicPr>
          <p:cNvPr id="2" name="Picture 4" descr="https://pp.userapi.com/c830400/v830400595/ed743/SxfvVYGyHg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123" y="2108199"/>
            <a:ext cx="4272229" cy="3581401"/>
          </a:xfrm>
          <a:prstGeom prst="rect">
            <a:avLst/>
          </a:prstGeom>
          <a:noFill/>
        </p:spPr>
      </p:pic>
      <p:pic>
        <p:nvPicPr>
          <p:cNvPr id="9" name="Shape 98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3" name="Shape 96"/>
          <p:cNvSpPr txBox="1">
            <a:spLocks/>
          </p:cNvSpPr>
          <p:nvPr/>
        </p:nvSpPr>
        <p:spPr>
          <a:xfrm>
            <a:off x="888999" y="364281"/>
            <a:ext cx="10668000" cy="56281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256298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15</a:t>
            </a:fld>
            <a:endParaRPr sz="1300">
              <a:solidFill>
                <a:srgbClr val="888888"/>
              </a:solidFill>
            </a:endParaRPr>
          </a:p>
        </p:txBody>
      </p:sp>
      <p:pic>
        <p:nvPicPr>
          <p:cNvPr id="9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6004" y="6083301"/>
            <a:ext cx="734257" cy="48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1467081" y="6057900"/>
            <a:ext cx="32485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Проект создания системы навигации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для зданий Научной библиотеки ТГУ</a:t>
            </a:r>
            <a:endParaRPr sz="1200" b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33" y="1154293"/>
            <a:ext cx="3182667" cy="485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39" y="1141593"/>
            <a:ext cx="3285261" cy="54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00431" y="354413"/>
            <a:ext cx="10371178" cy="59450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Проект МРЦ: создание двуязычной навигации в НБ</a:t>
            </a:r>
          </a:p>
        </p:txBody>
      </p:sp>
      <p:pic>
        <p:nvPicPr>
          <p:cNvPr id="8" name="Shape 9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3921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690172" y="0"/>
            <a:ext cx="8772288" cy="8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endParaRPr lang="ru-RU" sz="3700" dirty="0"/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485675" y="972501"/>
            <a:ext cx="6729531" cy="381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63" y="474663"/>
            <a:ext cx="42672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5663" y="500063"/>
            <a:ext cx="4171972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6434" y="563563"/>
            <a:ext cx="1976366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1" y="3619500"/>
            <a:ext cx="4270167" cy="283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44" y="3644103"/>
            <a:ext cx="4141056" cy="279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66199" y="3492879"/>
            <a:ext cx="2040523" cy="292062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806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17</a:t>
            </a:fld>
            <a:endParaRPr sz="1300">
              <a:solidFill>
                <a:srgbClr val="888888"/>
              </a:solidFill>
            </a:endParaRPr>
          </a:p>
        </p:txBody>
      </p:sp>
      <p:sp>
        <p:nvSpPr>
          <p:cNvPr id="7" name="Shape 183"/>
          <p:cNvSpPr txBox="1">
            <a:spLocks/>
          </p:cNvSpPr>
          <p:nvPr/>
        </p:nvSpPr>
        <p:spPr>
          <a:xfrm>
            <a:off x="1281096" y="4999145"/>
            <a:ext cx="3620563" cy="27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92500" lnSpcReduction="20000"/>
          </a:bodyPr>
          <a:lstStyle>
            <a:lvl1pPr marL="0" indent="0" defTabSz="1031992">
              <a:lnSpc>
                <a:spcPct val="90000"/>
              </a:lnSpc>
              <a:spcBef>
                <a:spcPts val="1100"/>
              </a:spcBef>
              <a:buSzTx/>
              <a:buFontTx/>
              <a:buNone/>
              <a:defRPr sz="27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12215" indent="-296219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2pPr>
            <a:lvl3pPr marL="1395534" indent="-363542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3pPr>
            <a:lvl4pPr marL="1947884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4pPr>
            <a:lvl5pPr marL="2463880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5pPr>
            <a:lvl6pPr marL="2979876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6pPr>
            <a:lvl7pPr marL="3495871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7pPr>
            <a:lvl8pPr marL="4011867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8pPr>
            <a:lvl9pPr marL="4527863" indent="-399897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600" b="1" dirty="0">
                <a:solidFill>
                  <a:schemeClr val="tx1"/>
                </a:solidFill>
              </a:rPr>
              <a:t>3 этаж Нового здания НБ ТГУ</a:t>
            </a:r>
          </a:p>
        </p:txBody>
      </p:sp>
      <p:sp>
        <p:nvSpPr>
          <p:cNvPr id="8" name="Shape 183"/>
          <p:cNvSpPr txBox="1">
            <a:spLocks/>
          </p:cNvSpPr>
          <p:nvPr/>
        </p:nvSpPr>
        <p:spPr>
          <a:xfrm>
            <a:off x="6548402" y="4999146"/>
            <a:ext cx="3620563" cy="272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92500" lnSpcReduction="20000"/>
          </a:bodyPr>
          <a:lstStyle>
            <a:lvl1pPr marL="0" indent="0" defTabSz="1031992">
              <a:lnSpc>
                <a:spcPct val="90000"/>
              </a:lnSpc>
              <a:spcBef>
                <a:spcPts val="1100"/>
              </a:spcBef>
              <a:buSzTx/>
              <a:buFontTx/>
              <a:buNone/>
              <a:defRPr sz="2700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12215" indent="-296219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2pPr>
            <a:lvl3pPr marL="1395534" indent="-363542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3pPr>
            <a:lvl4pPr marL="1947884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4pPr>
            <a:lvl5pPr marL="2463880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5pPr>
            <a:lvl6pPr marL="2979876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6pPr>
            <a:lvl7pPr marL="3495871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7pPr>
            <a:lvl8pPr marL="4011867" indent="-399896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8pPr>
            <a:lvl9pPr marL="4527863" indent="-399897" defTabSz="1031992">
              <a:lnSpc>
                <a:spcPct val="90000"/>
              </a:lnSpc>
              <a:spcBef>
                <a:spcPts val="1100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600" b="1" dirty="0">
                <a:solidFill>
                  <a:schemeClr val="tx1"/>
                </a:solidFill>
              </a:rPr>
              <a:t>2 этаж Нового здания НБ ТГУ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87" y="1515423"/>
            <a:ext cx="5075380" cy="285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4" y="1515423"/>
            <a:ext cx="5075379" cy="285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00431" y="354413"/>
            <a:ext cx="10371178" cy="59450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Проект МРЦ: создание двуязычной навигации в НБ</a:t>
            </a:r>
          </a:p>
        </p:txBody>
      </p:sp>
      <p:sp>
        <p:nvSpPr>
          <p:cNvPr id="15" name="Shape 14"/>
          <p:cNvSpPr/>
          <p:nvPr/>
        </p:nvSpPr>
        <p:spPr>
          <a:xfrm>
            <a:off x="1467081" y="6057900"/>
            <a:ext cx="32485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Проект создания системы навигации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1" dirty="0">
                <a:solidFill>
                  <a:schemeClr val="bg2">
                    <a:lumMod val="75000"/>
                  </a:schemeClr>
                </a:solidFill>
              </a:rPr>
              <a:t>для зданий Научной библиотеки ТГУ</a:t>
            </a:r>
            <a:endParaRPr sz="1200" b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" name="image1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74125" y="6065179"/>
            <a:ext cx="621059" cy="49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hape 9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8470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187867" y="391602"/>
            <a:ext cx="89705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3600" b="1" dirty="0">
                <a:solidFill>
                  <a:srgbClr val="434343"/>
                </a:solidFill>
                <a:latin typeface="Calibri" panose="020F0502020204030204" pitchFamily="34" charset="0"/>
              </a:rPr>
              <a:t>Ядро изменений библиотеки</a:t>
            </a:r>
            <a:endParaRPr sz="3600" b="1" dirty="0">
              <a:solidFill>
                <a:srgbClr val="434343"/>
              </a:solidFill>
              <a:latin typeface="Calibri" panose="020F0502020204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467" y="5949280"/>
            <a:ext cx="4602373" cy="850800"/>
            <a:chOff x="-1" y="6034584"/>
            <a:chExt cx="3451780" cy="850800"/>
          </a:xfrm>
        </p:grpSpPr>
        <p:sp>
          <p:nvSpPr>
            <p:cNvPr id="8" name="Shape 109"/>
            <p:cNvSpPr/>
            <p:nvPr/>
          </p:nvSpPr>
          <p:spPr>
            <a:xfrm>
              <a:off x="805179" y="6235752"/>
              <a:ext cx="2646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dirty="0">
                  <a:solidFill>
                    <a:srgbClr val="7F7F7F"/>
                  </a:solidFill>
                  <a:latin typeface="Calibri" panose="020F0502020204030204" pitchFamily="34" charset="0"/>
                </a:rPr>
                <a:t>Научная библиотека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dirty="0">
                  <a:solidFill>
                    <a:srgbClr val="7F7F7F"/>
                  </a:solidFill>
                  <a:latin typeface="Calibri" panose="020F0502020204030204" pitchFamily="34" charset="0"/>
                </a:rPr>
                <a:t>Томского государственного университета</a:t>
              </a:r>
              <a:endParaRPr sz="800" dirty="0">
                <a:solidFill>
                  <a:srgbClr val="7F7F7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9" name="Shape 110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-1" y="6034584"/>
              <a:ext cx="850800" cy="850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5" name="Picture 3" descr="C:\Users\Пользователь\Downloads\инфоргафика 2018-05-12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28" y="995938"/>
            <a:ext cx="7389030" cy="531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9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4852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690172" y="0"/>
            <a:ext cx="8772288" cy="8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endParaRPr lang="ru-RU" sz="3700" dirty="0"/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68555" y="998627"/>
            <a:ext cx="6729531" cy="381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hape 119"/>
          <p:cNvSpPr txBox="1">
            <a:spLocks/>
          </p:cNvSpPr>
          <p:nvPr/>
        </p:nvSpPr>
        <p:spPr>
          <a:xfrm>
            <a:off x="375976" y="1165175"/>
            <a:ext cx="11430400" cy="436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 lvl="0" algn="just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ru-RU" sz="24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Зарубежные партнёры ТГУ (Университеты, исследовательские организации, национальные центры:</a:t>
            </a:r>
          </a:p>
          <a:p>
            <a:pPr marL="584200" lvl="0" indent="-457200" algn="just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Институт Конфуция, Институт им.Гёте (ресурсы, </a:t>
            </a:r>
            <a:r>
              <a:rPr lang="ru-RU" sz="24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оборуддование</a:t>
            </a:r>
            <a:r>
              <a:rPr lang="ru-RU" sz="24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, ПК)</a:t>
            </a: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Национальные и международные библиотеки и ассоциации: </a:t>
            </a: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Библиотека иностранной литературы им. </a:t>
            </a:r>
            <a:r>
              <a:rPr lang="ru-RU" sz="2400" dirty="0" err="1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Рудомино</a:t>
            </a:r>
            <a:r>
              <a:rPr lang="ru-RU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 (диалог с США, тренинг </a:t>
            </a:r>
            <a:r>
              <a:rPr lang="en-US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SILL</a:t>
            </a:r>
            <a:r>
              <a:rPr lang="ru-RU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)</a:t>
            </a:r>
            <a:endParaRPr lang="en-US" sz="2400" dirty="0">
              <a:solidFill>
                <a:srgbClr val="000000"/>
              </a:solidFill>
              <a:ea typeface="Verdana"/>
              <a:cs typeface="Times New Roman"/>
              <a:sym typeface="Verdana"/>
            </a:endParaRP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Российская Библиотечная Ассоциация</a:t>
            </a:r>
            <a:endParaRPr lang="en-US" sz="2400" dirty="0">
              <a:solidFill>
                <a:srgbClr val="000000"/>
              </a:solidFill>
              <a:ea typeface="Verdana"/>
              <a:cs typeface="Times New Roman"/>
              <a:sym typeface="Verdana"/>
            </a:endParaRP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IFLA</a:t>
            </a:r>
            <a:r>
              <a:rPr lang="ru-RU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  -2018 - посещение конгресса, заявки на гранты</a:t>
            </a:r>
            <a:endParaRPr lang="en-US" sz="2400" dirty="0">
              <a:solidFill>
                <a:srgbClr val="000000"/>
              </a:solidFill>
              <a:ea typeface="Verdana"/>
              <a:cs typeface="Times New Roman"/>
              <a:sym typeface="Verdana"/>
            </a:endParaRP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Verdana"/>
                <a:cs typeface="Times New Roman"/>
                <a:sym typeface="Verdana"/>
              </a:rPr>
              <a:t>Pearson Education</a:t>
            </a: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Региональные библиотеки: обмен практиками </a:t>
            </a:r>
          </a:p>
          <a:p>
            <a:pPr marL="584200" lvl="0" indent="-457200" algn="just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>
              <a:buFontTx/>
              <a:buChar char="-"/>
            </a:pPr>
            <a:r>
              <a:rPr lang="ru-RU" sz="2400" dirty="0"/>
              <a:t> Лаборатория библиотечных и коммуникативных исследований - 2014 г. Партнёр центр “CIBER </a:t>
            </a:r>
            <a:r>
              <a:rPr lang="ru-RU" sz="2400" dirty="0" err="1"/>
              <a:t>Research</a:t>
            </a:r>
            <a:r>
              <a:rPr lang="ru-RU" sz="2400" dirty="0"/>
              <a:t> </a:t>
            </a:r>
            <a:r>
              <a:rPr lang="ru-RU" sz="2400" dirty="0" err="1"/>
              <a:t>group</a:t>
            </a:r>
            <a:r>
              <a:rPr lang="ru-RU" sz="2400" dirty="0"/>
              <a:t>” (Великобритания)</a:t>
            </a:r>
          </a:p>
          <a:p>
            <a:pPr lvl="0">
              <a:buFontTx/>
              <a:buChar char="-"/>
            </a:pPr>
            <a:endParaRPr lang="ru-RU" sz="2400" dirty="0"/>
          </a:p>
          <a:p>
            <a:pPr marL="457200" lvl="0" indent="-330200" algn="just">
              <a:buClr>
                <a:srgbClr val="000000"/>
              </a:buClr>
              <a:buSzPts val="1600"/>
              <a:buFont typeface="Verdana"/>
              <a:buChar char="-"/>
            </a:pPr>
            <a:endParaRPr lang="ru-RU" sz="24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lvl="0" indent="-4699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defRPr/>
            </a:pPr>
            <a:endParaRPr lang="ru-RU" sz="24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lvl="0" indent="-4699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defRPr/>
            </a:pPr>
            <a:endParaRPr lang="ru-RU" sz="24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lvl="0" indent="-4699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defRPr/>
            </a:pPr>
            <a:endParaRPr lang="ru-RU" sz="24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marR="0" lvl="0" indent="-469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Noto Sans Symbols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Verdana"/>
              <a:cs typeface="Verdana"/>
              <a:sym typeface="Verdana"/>
            </a:endParaRPr>
          </a:p>
        </p:txBody>
      </p:sp>
      <p:pic>
        <p:nvPicPr>
          <p:cNvPr id="8" name="Shape 9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16"/>
          <p:cNvSpPr txBox="1">
            <a:spLocks/>
          </p:cNvSpPr>
          <p:nvPr/>
        </p:nvSpPr>
        <p:spPr>
          <a:xfrm>
            <a:off x="1605879" y="195659"/>
            <a:ext cx="89705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69900" algn="ctr">
              <a:spcBef>
                <a:spcPts val="600"/>
              </a:spcBef>
              <a:buClr>
                <a:schemeClr val="accent2"/>
              </a:buClr>
            </a:pPr>
            <a:r>
              <a:rPr lang="en-US" sz="36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C</a:t>
            </a:r>
            <a:r>
              <a:rPr lang="ru-RU" sz="3600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отрудничество</a:t>
            </a:r>
            <a:r>
              <a:rPr lang="ru-RU" sz="36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3806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888888"/>
                </a:solidFill>
                <a:latin typeface="Calibri" pitchFamily="34" charset="0"/>
                <a:cs typeface="Calibri" pitchFamily="34" charset="0"/>
              </a:rPr>
              <a:pPr lvl="0">
                <a:defRPr sz="1800">
                  <a:solidFill>
                    <a:srgbClr val="000000"/>
                  </a:solidFill>
                </a:defRPr>
              </a:pPr>
              <a:t>2</a:t>
            </a:fld>
            <a:endParaRPr sz="1300" dirty="0">
              <a:solidFill>
                <a:srgbClr val="88888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\\1-205-reclama\F\МЕРОПРИЯТИЯ\2014.09.11 презентация газпром\картиночки\Alexander_II_of_Russia_(Nikolay_Lavrov_0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5256"/>
          <a:stretch/>
        </p:blipFill>
        <p:spPr bwMode="auto">
          <a:xfrm>
            <a:off x="469900" y="1613547"/>
            <a:ext cx="1703469" cy="264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0"/>
          <p:cNvSpPr txBox="1">
            <a:spLocks/>
          </p:cNvSpPr>
          <p:nvPr/>
        </p:nvSpPr>
        <p:spPr>
          <a:xfrm>
            <a:off x="2551974" y="437606"/>
            <a:ext cx="7035801" cy="871888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800" dirty="0">
                <a:solidFill>
                  <a:schemeClr val="bg1"/>
                </a:solidFill>
                <a:cs typeface="Calibri" pitchFamily="34" charset="0"/>
              </a:rPr>
              <a:t>Национальный Исследовательский Томский Государственный Университет</a:t>
            </a:r>
          </a:p>
        </p:txBody>
      </p:sp>
      <p:sp>
        <p:nvSpPr>
          <p:cNvPr id="13" name="Shape 10"/>
          <p:cNvSpPr txBox="1">
            <a:spLocks/>
          </p:cNvSpPr>
          <p:nvPr/>
        </p:nvSpPr>
        <p:spPr>
          <a:xfrm>
            <a:off x="2656114" y="1874157"/>
            <a:ext cx="9241913" cy="871888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>
                <a:solidFill>
                  <a:schemeClr val="bg1"/>
                </a:solidFill>
                <a:latin typeface="+mn-lt"/>
                <a:cs typeface="Calibri" pitchFamily="34" charset="0"/>
              </a:rPr>
              <a:t>Сибирский Томский Императорский государственный классический университет основан в 1878г.</a:t>
            </a:r>
            <a:endParaRPr lang="ru-RU" sz="2800" dirty="0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5" name="Shape 10"/>
          <p:cNvSpPr txBox="1">
            <a:spLocks/>
          </p:cNvSpPr>
          <p:nvPr/>
        </p:nvSpPr>
        <p:spPr>
          <a:xfrm>
            <a:off x="2630352" y="3055983"/>
            <a:ext cx="9241913" cy="871888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>
                <a:solidFill>
                  <a:schemeClr val="bg1"/>
                </a:solidFill>
              </a:rPr>
              <a:t>Первый и долгое время единственный российский университет </a:t>
            </a:r>
          </a:p>
          <a:p>
            <a:pPr algn="l">
              <a:defRPr sz="1800"/>
            </a:pPr>
            <a:r>
              <a:rPr lang="ru-RU" sz="2400" dirty="0">
                <a:solidFill>
                  <a:schemeClr val="bg1"/>
                </a:solidFill>
              </a:rPr>
              <a:t>на территории Русской Азии</a:t>
            </a:r>
            <a:r>
              <a:rPr lang="ru-RU" sz="2800" dirty="0">
                <a:solidFill>
                  <a:schemeClr val="bg1"/>
                </a:solidFill>
                <a:cs typeface="Calibri" pitchFamily="34" charset="0"/>
              </a:rPr>
              <a:t>. </a:t>
            </a:r>
          </a:p>
        </p:txBody>
      </p:sp>
      <p:sp>
        <p:nvSpPr>
          <p:cNvPr id="16" name="Shape 10"/>
          <p:cNvSpPr txBox="1">
            <a:spLocks/>
          </p:cNvSpPr>
          <p:nvPr/>
        </p:nvSpPr>
        <p:spPr>
          <a:xfrm>
            <a:off x="2595212" y="5354682"/>
            <a:ext cx="9241913" cy="1066800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cs typeface="Calibri" pitchFamily="34" charset="0"/>
              </a:rPr>
              <a:t>Участник Проекта 5-100 (повышение конкурентоспособности ведущих российских университетов среди ведущих мировых научно-образовательных центров).</a:t>
            </a:r>
          </a:p>
        </p:txBody>
      </p:sp>
      <p:sp>
        <p:nvSpPr>
          <p:cNvPr id="18" name="Shape 10"/>
          <p:cNvSpPr txBox="1">
            <a:spLocks/>
          </p:cNvSpPr>
          <p:nvPr/>
        </p:nvSpPr>
        <p:spPr>
          <a:xfrm>
            <a:off x="2617288" y="4210957"/>
            <a:ext cx="9241913" cy="871888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2400" dirty="0">
                <a:solidFill>
                  <a:schemeClr val="bg1"/>
                </a:solidFill>
              </a:rPr>
              <a:t>Признанный центр науки, образования и инноваций.</a:t>
            </a:r>
          </a:p>
          <a:p>
            <a:pPr algn="l">
              <a:defRPr sz="1800"/>
            </a:pP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376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/>
          </p:cNvSpPr>
          <p:nvPr/>
        </p:nvSpPr>
        <p:spPr>
          <a:xfrm>
            <a:off x="690172" y="0"/>
            <a:ext cx="8772288" cy="8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endParaRPr lang="ru-RU" sz="3700" dirty="0"/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68555" y="998627"/>
            <a:ext cx="6729531" cy="381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hape 119"/>
          <p:cNvSpPr txBox="1">
            <a:spLocks/>
          </p:cNvSpPr>
          <p:nvPr/>
        </p:nvSpPr>
        <p:spPr>
          <a:xfrm>
            <a:off x="449461" y="1440391"/>
            <a:ext cx="8041248" cy="384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0" lvl="0" indent="-342900" algn="just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2018 - Семинар для библиотекарей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«</a:t>
            </a:r>
            <a:r>
              <a:rPr lang="ru-RU" sz="20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Библиотеки и Повестка дня ООН в области устойчивого развития до 2030 года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. Как российские библиотеки могут способствовать развитию общества?»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(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НБ, РБА и ВГБИЛ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)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</a:p>
          <a:p>
            <a:pPr marL="469900" lvl="0" indent="-342900" algn="just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Год </a:t>
            </a:r>
            <a:r>
              <a:rPr lang="ru-RU" sz="2000" b="1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волонтёрства</a:t>
            </a:r>
            <a:r>
              <a:rPr lang="ru-RU" sz="20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- волонтёры центра </a:t>
            </a:r>
            <a:r>
              <a:rPr lang="en-US" sz="20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UNIVOL</a:t>
            </a:r>
            <a:r>
              <a:rPr lang="en-US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:</a:t>
            </a:r>
          </a:p>
          <a:p>
            <a:pPr marL="127000" lvl="0" algn="just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EVS – это часть первой ключевой акции </a:t>
            </a:r>
            <a:r>
              <a:rPr lang="ru-RU" sz="2000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Erasmus</a:t>
            </a:r>
            <a:r>
              <a:rPr lang="ru-RU" sz="2000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+, программы Европейского Союза в сфере международной молодежной мобильности.</a:t>
            </a:r>
          </a:p>
          <a:p>
            <a:pPr marL="457200" lvl="0" indent="-330200" algn="just">
              <a:spcBef>
                <a:spcPts val="600"/>
              </a:spcBef>
              <a:buClr>
                <a:srgbClr val="000000"/>
              </a:buClr>
              <a:buSzPts val="1600"/>
              <a:buFont typeface="Verdana"/>
              <a:buChar char="-"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Verdana"/>
              <a:cs typeface="Verdana"/>
              <a:sym typeface="Verdana"/>
            </a:endParaRPr>
          </a:p>
        </p:txBody>
      </p:sp>
      <p:pic>
        <p:nvPicPr>
          <p:cNvPr id="8" name="Shape 9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16"/>
          <p:cNvSpPr txBox="1">
            <a:spLocks/>
          </p:cNvSpPr>
          <p:nvPr/>
        </p:nvSpPr>
        <p:spPr>
          <a:xfrm>
            <a:off x="1605879" y="195659"/>
            <a:ext cx="89705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69900" algn="ctr">
              <a:spcBef>
                <a:spcPts val="600"/>
              </a:spcBef>
              <a:buClr>
                <a:schemeClr val="accent2"/>
              </a:buClr>
            </a:pPr>
            <a:r>
              <a:rPr lang="ru-RU" sz="32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Перспективы сотрудничества </a:t>
            </a:r>
          </a:p>
          <a:p>
            <a:pPr marL="469900" lvl="0" indent="-469900" algn="ctr">
              <a:spcBef>
                <a:spcPts val="600"/>
              </a:spcBef>
              <a:buClr>
                <a:schemeClr val="accent2"/>
              </a:buClr>
            </a:pPr>
            <a:r>
              <a:rPr lang="ru-RU" sz="32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 </a:t>
            </a:r>
            <a:r>
              <a:rPr lang="ru-RU" sz="3200" b="1" dirty="0"/>
              <a:t>цели устойчивого развития ООН</a:t>
            </a:r>
            <a:r>
              <a:rPr lang="ru-RU" sz="32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185" y="4388013"/>
            <a:ext cx="3117748" cy="101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0437" y="3972897"/>
            <a:ext cx="1789792" cy="23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7648" y="3979924"/>
            <a:ext cx="1799582" cy="244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5755" y="3970442"/>
            <a:ext cx="3359551" cy="241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20.06 ÐÐ¤Ð Ð (82 of 89).jpg">
            <a:extLst>
              <a:ext uri="{FF2B5EF4-FFF2-40B4-BE49-F238E27FC236}">
                <a16:creationId xmlns:a16="http://schemas.microsoft.com/office/drawing/2014/main" id="{DB37B2C7-FEC4-477B-ACC2-0869D659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55" y="1532265"/>
            <a:ext cx="3359551" cy="22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06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27150" r="53495" b="41031"/>
          <a:stretch/>
        </p:blipFill>
        <p:spPr bwMode="auto">
          <a:xfrm>
            <a:off x="1605879" y="1519211"/>
            <a:ext cx="8641333" cy="416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690172" y="0"/>
            <a:ext cx="8772288" cy="8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endParaRPr lang="ru-RU" sz="3700" dirty="0"/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68555" y="998627"/>
            <a:ext cx="6729531" cy="381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hape 119"/>
          <p:cNvSpPr txBox="1">
            <a:spLocks/>
          </p:cNvSpPr>
          <p:nvPr/>
        </p:nvSpPr>
        <p:spPr>
          <a:xfrm>
            <a:off x="456800" y="1175657"/>
            <a:ext cx="11430400" cy="60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just">
              <a:spcBef>
                <a:spcPts val="600"/>
              </a:spcBef>
              <a:buClr>
                <a:srgbClr val="000000"/>
              </a:buClr>
              <a:buSzPts val="1600"/>
              <a:buFont typeface="Verdana"/>
              <a:buChar char="-"/>
            </a:pPr>
            <a:r>
              <a:rPr lang="ru-RU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/>
                <a:cs typeface="Verdana"/>
                <a:sym typeface="Verdana"/>
              </a:rPr>
              <a:t>Бизнес партнёры ТГУ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330200" algn="just">
              <a:buClr>
                <a:srgbClr val="000000"/>
              </a:buClr>
              <a:buSzPts val="1600"/>
              <a:buFont typeface="Verdana"/>
              <a:buChar char="-"/>
            </a:pPr>
            <a:endParaRPr lang="ru-RU" sz="28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lvl="0" indent="-4699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defRPr/>
            </a:pPr>
            <a:endParaRPr lang="ru-RU" sz="28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lvl="0" indent="-4699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defRPr/>
            </a:pPr>
            <a:endParaRPr lang="ru-RU" sz="28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lvl="0" indent="-4699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defRPr/>
            </a:pPr>
            <a:endParaRPr lang="ru-RU" sz="2800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marR="0" lvl="0" indent="-469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Tx/>
              <a:buFont typeface="Noto Sans Symbols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Verdana"/>
              <a:cs typeface="Verdana"/>
              <a:sym typeface="Verdana"/>
            </a:endParaRPr>
          </a:p>
        </p:txBody>
      </p:sp>
      <p:pic>
        <p:nvPicPr>
          <p:cNvPr id="8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16"/>
          <p:cNvSpPr txBox="1">
            <a:spLocks/>
          </p:cNvSpPr>
          <p:nvPr/>
        </p:nvSpPr>
        <p:spPr>
          <a:xfrm>
            <a:off x="1605879" y="195659"/>
            <a:ext cx="89705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69900" algn="ctr">
              <a:spcBef>
                <a:spcPts val="600"/>
              </a:spcBef>
              <a:buClr>
                <a:schemeClr val="accent2"/>
              </a:buClr>
            </a:pPr>
            <a:r>
              <a:rPr lang="ru-RU" sz="3600" b="1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Перспективы сотрудничества:</a:t>
            </a:r>
          </a:p>
        </p:txBody>
      </p:sp>
    </p:spTree>
    <p:extLst>
      <p:ext uri="{BB962C8B-B14F-4D97-AF65-F5344CB8AC3E}">
        <p14:creationId xmlns:p14="http://schemas.microsoft.com/office/powerpoint/2010/main" val="838067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00"/>
          <p:cNvSpPr/>
          <p:nvPr/>
        </p:nvSpPr>
        <p:spPr>
          <a:xfrm>
            <a:off x="680778" y="1535597"/>
            <a:ext cx="75623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6000" b="1" dirty="0">
                <a:solidFill>
                  <a:schemeClr val="bg1"/>
                </a:solidFill>
              </a:rPr>
              <a:t>Спасибо за внимание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7" name="Shape 200"/>
          <p:cNvSpPr/>
          <p:nvPr/>
        </p:nvSpPr>
        <p:spPr>
          <a:xfrm>
            <a:off x="8098970" y="3873500"/>
            <a:ext cx="356779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b="1" dirty="0" err="1">
                <a:solidFill>
                  <a:schemeClr val="bg1"/>
                </a:solidFill>
              </a:rPr>
              <a:t>Лагунова</a:t>
            </a:r>
            <a:r>
              <a:rPr lang="ru-RU" sz="1400" b="1" dirty="0">
                <a:solidFill>
                  <a:schemeClr val="bg1"/>
                </a:solidFill>
              </a:rPr>
              <a:t> Жанна Викторовна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Заведующая МРЦ НБ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lagoonova@ya.ru</a:t>
            </a: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Научная Библиотека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Томский Государственный Университет</a:t>
            </a: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8" name="Shape 200"/>
          <p:cNvSpPr/>
          <p:nvPr/>
        </p:nvSpPr>
        <p:spPr>
          <a:xfrm>
            <a:off x="8098970" y="5567002"/>
            <a:ext cx="244528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VK: https://vk.com/libtsu</a:t>
            </a:r>
          </a:p>
          <a:p>
            <a:r>
              <a:rPr lang="fr-FR" sz="1200" dirty="0">
                <a:solidFill>
                  <a:schemeClr val="bg1"/>
                </a:solidFill>
              </a:rPr>
              <a:t>FB: https://www.facebook.com/libtsu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" y="4848725"/>
            <a:ext cx="1324027" cy="15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452172" y="211483"/>
            <a:ext cx="8772288" cy="8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defRPr sz="1800"/>
            </a:pPr>
            <a:r>
              <a:rPr lang="ru-RU" sz="3700" dirty="0"/>
              <a:t>Научная Библиотека ТГУ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183599" y="1379317"/>
            <a:ext cx="6278673" cy="426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chemeClr val="tx1"/>
                </a:solidFill>
              </a:rPr>
              <a:t>1880  основана </a:t>
            </a:r>
            <a:r>
              <a:rPr lang="ru-RU" sz="2800" dirty="0">
                <a:solidFill>
                  <a:schemeClr val="tx1"/>
                </a:solidFill>
              </a:rPr>
              <a:t>с Университетом и открыта в 1888  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chemeClr val="tx1"/>
                </a:solidFill>
              </a:rPr>
              <a:t>1934  получила титул «</a:t>
            </a:r>
            <a:r>
              <a:rPr lang="ru-RU" sz="2800" b="1" dirty="0">
                <a:solidFill>
                  <a:schemeClr val="tx1"/>
                </a:solidFill>
              </a:rPr>
              <a:t>Научная</a:t>
            </a:r>
            <a:r>
              <a:rPr lang="ru-RU" sz="2800" dirty="0">
                <a:solidFill>
                  <a:schemeClr val="tx1"/>
                </a:solidFill>
              </a:rPr>
              <a:t>» 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chemeClr val="tx1"/>
                </a:solidFill>
              </a:rPr>
              <a:t>1969 - методический центр 53  библиотек Западной Сибири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chemeClr val="tx1"/>
                </a:solidFill>
              </a:rPr>
              <a:t>1998 - ТГУ, в том числе библиотека, получили статус особо </a:t>
            </a:r>
            <a:r>
              <a:rPr lang="ru-RU" sz="2800" b="1" dirty="0">
                <a:solidFill>
                  <a:schemeClr val="tx1"/>
                </a:solidFill>
              </a:rPr>
              <a:t>ценного объекта культурного наследия народов РФ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7" name="Picture 3" descr="D:\Лагунова Жанна Викторовна\презентации\IMG_5351_2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72" y="1470548"/>
            <a:ext cx="5389589" cy="35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28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latin typeface="Calibri" pitchFamily="34" charset="0"/>
                <a:cs typeface="Calibri" pitchFamily="34" charset="0"/>
              </a:rPr>
              <a:pPr/>
              <a:t>4</a:t>
            </a:fld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hape 10"/>
          <p:cNvSpPr txBox="1">
            <a:spLocks/>
          </p:cNvSpPr>
          <p:nvPr/>
        </p:nvSpPr>
        <p:spPr>
          <a:xfrm>
            <a:off x="1541072" y="393701"/>
            <a:ext cx="8772288" cy="4191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Научная библиотека ТГУ сегодня:</a:t>
            </a:r>
          </a:p>
        </p:txBody>
      </p:sp>
      <p:sp>
        <p:nvSpPr>
          <p:cNvPr id="4" name="Shape 11"/>
          <p:cNvSpPr txBox="1">
            <a:spLocks/>
          </p:cNvSpPr>
          <p:nvPr/>
        </p:nvSpPr>
        <p:spPr>
          <a:xfrm>
            <a:off x="625375" y="1456713"/>
            <a:ext cx="6994625" cy="4432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11 отраслевых и специализированных читальных залов с открытым доступом</a:t>
            </a:r>
          </a:p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3,8 миллионов единиц хранения</a:t>
            </a:r>
          </a:p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1,5 миллиона ежегодная выдача электронных документов</a:t>
            </a:r>
          </a:p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600 000 посещений ежегодно </a:t>
            </a:r>
          </a:p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124 000 - рукописи и книжные памятники</a:t>
            </a:r>
          </a:p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140 специалистов</a:t>
            </a:r>
          </a:p>
          <a:p>
            <a:pPr lvl="0" algn="l" hangingPunct="0">
              <a:buFont typeface="Arial" pitchFamily="34" charset="0"/>
              <a:buChar char="•"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itchFamily="34" charset="0"/>
              </a:rPr>
              <a:t> Методический центр - 53 вузовских библиотек Западной Сибири</a:t>
            </a:r>
          </a:p>
          <a:p>
            <a:pPr marL="342900" lvl="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cs typeface="Calibri" pitchFamily="34" charset="0"/>
            </a:endParaRPr>
          </a:p>
        </p:txBody>
      </p:sp>
      <p:pic>
        <p:nvPicPr>
          <p:cNvPr id="5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450239"/>
            <a:ext cx="3763907" cy="28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Лагунова Жанна Викторовна\презентации\НБ ТГУ США\выбр. фото -календ\Март       Профессорский читальный зал 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395210"/>
            <a:ext cx="3811170" cy="27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Shape 98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06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00"/>
            <a:ext cx="12192000" cy="68776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Shape 188"/>
          <p:cNvSpPr/>
          <p:nvPr/>
        </p:nvSpPr>
        <p:spPr>
          <a:xfrm>
            <a:off x="1258685" y="745609"/>
            <a:ext cx="8093459" cy="1089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pPr marL="469900" lvl="0" indent="-469900" algn="ctr">
              <a:lnSpc>
                <a:spcPct val="90000"/>
              </a:lnSpc>
              <a:buClr>
                <a:schemeClr val="accent2"/>
              </a:buClr>
              <a:buSzPct val="25000"/>
            </a:pPr>
            <a:endParaRPr lang="en-US" sz="7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189"/>
          <p:cNvSpPr/>
          <p:nvPr/>
        </p:nvSpPr>
        <p:spPr>
          <a:xfrm>
            <a:off x="772496" y="335618"/>
            <a:ext cx="11053408" cy="710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Библиотека как центр для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: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- </a:t>
            </a: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учёбы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- научно-исследовательской работы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- совместной работы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-</a:t>
            </a: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ook Antiqua"/>
                <a:cs typeface="Book Antiqua"/>
                <a:sym typeface="Book Antiqua"/>
              </a:rPr>
              <a:t> общения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ook Antiqua"/>
              <a:cs typeface="Book Antiqua"/>
              <a:sym typeface="Book Antiqu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8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Shape 14"/>
          <p:cNvSpPr/>
          <p:nvPr/>
        </p:nvSpPr>
        <p:spPr>
          <a:xfrm>
            <a:off x="1380863" y="5885558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Tomsk State University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 Library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pic>
        <p:nvPicPr>
          <p:cNvPr id="8" name="Shape 109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411743" y="245917"/>
            <a:ext cx="4730439" cy="302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0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236461" y="3344593"/>
            <a:ext cx="4959605" cy="30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211061" y="245918"/>
            <a:ext cx="4875680" cy="302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43" y="3331892"/>
            <a:ext cx="4730439" cy="314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hape 98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99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Штриховая стрелка вправо 10"/>
          <p:cNvSpPr/>
          <p:nvPr/>
        </p:nvSpPr>
        <p:spPr>
          <a:xfrm>
            <a:off x="4991100" y="1790700"/>
            <a:ext cx="1612900" cy="1168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Shape 95"/>
          <p:cNvSpPr txBox="1"/>
          <p:nvPr/>
        </p:nvSpPr>
        <p:spPr>
          <a:xfrm>
            <a:off x="8737601" y="6245226"/>
            <a:ext cx="2641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800099" y="364281"/>
            <a:ext cx="10668000" cy="9819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b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Зачем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? </a:t>
            </a:r>
            <a:endParaRPr lang="en-US" sz="28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23900" y="2082800"/>
            <a:ext cx="10828535" cy="4076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69900" marR="0" lvl="0" indent="-469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ru-RU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университет                             международная библиотека</a:t>
            </a: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 </a:t>
            </a:r>
            <a:endParaRPr lang="ru-RU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ru-RU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				         		     </a:t>
            </a: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(</a:t>
            </a:r>
            <a:r>
              <a:rPr lang="ru-RU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соответствие статусу и стандартам</a:t>
            </a: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)</a:t>
            </a:r>
            <a:endParaRPr lang="ru-RU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            	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 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          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International </a:t>
            </a: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			 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       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Resource </a:t>
            </a: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			 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	       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Center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  <a:p>
            <a:pPr marL="469900" marR="0" lvl="0" indent="-469900" algn="just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Verdana"/>
              <a:cs typeface="Calibri" pitchFamily="34" charset="0"/>
              <a:sym typeface="Verdana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150101" y="2997200"/>
            <a:ext cx="2692399" cy="25399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Кампусный</a:t>
            </a:r>
            <a:r>
              <a:rPr lang="en-US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 </a:t>
            </a:r>
            <a:r>
              <a:rPr lang="ru-RU" b="1" dirty="0" err="1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хаб</a:t>
            </a:r>
            <a:r>
              <a:rPr lang="en-US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- </a:t>
            </a:r>
            <a:r>
              <a:rPr lang="ru-RU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учёба</a:t>
            </a:r>
            <a:endParaRPr lang="en-US" b="1" dirty="0">
              <a:solidFill>
                <a:schemeClr val="bg1"/>
              </a:solidFill>
              <a:ea typeface="Verdana"/>
              <a:cs typeface="Aharoni" panose="02010803020104030203" pitchFamily="2" charset="-79"/>
              <a:sym typeface="Verdana"/>
            </a:endParaRPr>
          </a:p>
          <a:p>
            <a:pPr lvl="0"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- </a:t>
            </a:r>
            <a:r>
              <a:rPr lang="ru-RU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работа</a:t>
            </a:r>
            <a:r>
              <a:rPr lang="en-US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-</a:t>
            </a:r>
            <a:r>
              <a:rPr lang="ru-RU" b="1" dirty="0">
                <a:solidFill>
                  <a:schemeClr val="bg1"/>
                </a:solidFill>
                <a:ea typeface="Verdana"/>
                <a:cs typeface="Aharoni" panose="02010803020104030203" pitchFamily="2" charset="-79"/>
                <a:sym typeface="Verdana"/>
              </a:rPr>
              <a:t> общение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832501"/>
            <a:ext cx="3021608" cy="292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1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4" name="Shape 96"/>
          <p:cNvSpPr txBox="1">
            <a:spLocks noGrp="1"/>
          </p:cNvSpPr>
          <p:nvPr>
            <p:ph type="title"/>
          </p:nvPr>
        </p:nvSpPr>
        <p:spPr>
          <a:xfrm>
            <a:off x="1074738" y="476250"/>
            <a:ext cx="10312400" cy="463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lang="en-US" sz="28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07348" y="3689872"/>
            <a:ext cx="1857783" cy="184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hape 97"/>
          <p:cNvSpPr txBox="1">
            <a:spLocks/>
          </p:cNvSpPr>
          <p:nvPr/>
        </p:nvSpPr>
        <p:spPr>
          <a:xfrm>
            <a:off x="1130300" y="2946400"/>
            <a:ext cx="8153400" cy="314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469900" marR="0" lvl="0" indent="-469900" algn="just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Verdana"/>
              <a:cs typeface="Verdana"/>
              <a:sym typeface="Verdana"/>
            </a:endParaRPr>
          </a:p>
          <a:p>
            <a:pPr marL="469900" marR="0" lvl="0" indent="-469900" algn="just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Основные цели:</a:t>
            </a:r>
          </a:p>
          <a:p>
            <a:pPr marL="469900" marR="0" lvl="0" indent="-469900" algn="just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●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Доступ к актуальным информационным ресурсам на иностранных языках;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Verdana"/>
              <a:cs typeface="Verdana"/>
              <a:sym typeface="Verdana"/>
            </a:endParaRPr>
          </a:p>
          <a:p>
            <a:pPr marL="469900" marR="0" lvl="0" indent="-469900" algn="just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●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Развитие международной инфраструктуры в НБ ТГУ;</a:t>
            </a:r>
          </a:p>
          <a:p>
            <a:pPr marL="469900" marR="0" lvl="0" indent="-469900" algn="just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●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Verdana"/>
                <a:cs typeface="Verdana"/>
                <a:sym typeface="Verdana"/>
              </a:rPr>
              <a:t>Поддержка и развитие сети международного сотрудничества Научной Библиотеки.</a:t>
            </a:r>
          </a:p>
        </p:txBody>
      </p:sp>
      <p:sp>
        <p:nvSpPr>
          <p:cNvPr id="12" name="Блок-схема: узел суммирования 11"/>
          <p:cNvSpPr/>
          <p:nvPr/>
        </p:nvSpPr>
        <p:spPr>
          <a:xfrm>
            <a:off x="1020138" y="968713"/>
            <a:ext cx="2548562" cy="2485687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/>
                <a:cs typeface="Verdana"/>
                <a:sym typeface="Verdana"/>
              </a:rPr>
              <a:t>Отдел обслуживания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Выноска 1 12"/>
          <p:cNvSpPr/>
          <p:nvPr/>
        </p:nvSpPr>
        <p:spPr>
          <a:xfrm>
            <a:off x="4356100" y="1333500"/>
            <a:ext cx="7340600" cy="1775460"/>
          </a:xfrm>
          <a:prstGeom prst="borderCallout1">
            <a:avLst>
              <a:gd name="adj1" fmla="val 23788"/>
              <a:gd name="adj2" fmla="val -721"/>
              <a:gd name="adj3" fmla="val 45357"/>
              <a:gd name="adj4" fmla="val -19411"/>
            </a:avLst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9900" lvl="0" indent="-469900" algn="just">
              <a:lnSpc>
                <a:spcPct val="100000"/>
              </a:lnSpc>
              <a:spcBef>
                <a:spcPts val="560"/>
              </a:spcBef>
              <a:buClr>
                <a:schemeClr val="accent2"/>
              </a:buClr>
              <a:buNone/>
            </a:pPr>
            <a:r>
              <a:rPr lang="ru-RU" sz="2400" b="1" dirty="0">
                <a:solidFill>
                  <a:schemeClr val="bg1"/>
                </a:solidFill>
                <a:ea typeface="Verdana"/>
                <a:cs typeface="Verdana"/>
                <a:sym typeface="Verdana"/>
              </a:rPr>
              <a:t>	Сектор МРЦ: </a:t>
            </a:r>
          </a:p>
          <a:p>
            <a:pPr marL="469900" lvl="0" indent="-469900" algn="just">
              <a:lnSpc>
                <a:spcPct val="100000"/>
              </a:lnSpc>
              <a:spcBef>
                <a:spcPts val="560"/>
              </a:spcBef>
              <a:buClr>
                <a:schemeClr val="accent2"/>
              </a:buClr>
              <a:buNone/>
            </a:pPr>
            <a:r>
              <a:rPr lang="ru-RU" sz="2400" b="1" dirty="0">
                <a:solidFill>
                  <a:schemeClr val="bg1"/>
                </a:solidFill>
                <a:ea typeface="Verdana"/>
                <a:cs typeface="Verdana"/>
                <a:sym typeface="Verdana"/>
              </a:rPr>
              <a:t>	немецкий и английский читальные залы </a:t>
            </a:r>
          </a:p>
          <a:p>
            <a:pPr marL="469900" lvl="0" indent="-469900" algn="just">
              <a:lnSpc>
                <a:spcPct val="100000"/>
              </a:lnSpc>
              <a:spcBef>
                <a:spcPts val="560"/>
              </a:spcBef>
              <a:buClr>
                <a:schemeClr val="accent2"/>
              </a:buClr>
              <a:buNone/>
            </a:pPr>
            <a:r>
              <a:rPr lang="ru-RU" sz="2400" b="1" dirty="0">
                <a:solidFill>
                  <a:schemeClr val="bg1"/>
                </a:solidFill>
                <a:ea typeface="Verdana"/>
                <a:cs typeface="Verdana"/>
                <a:sym typeface="Verdana"/>
              </a:rPr>
              <a:t>	=&gt; функционал и мероприятия</a:t>
            </a:r>
            <a:endParaRPr lang="ru-RU" sz="2400" dirty="0"/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0849" y="1542338"/>
            <a:ext cx="8540751" cy="428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</a:pPr>
            <a:r>
              <a:rPr lang="ru-RU" b="1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П</a:t>
            </a:r>
            <a:r>
              <a:rPr lang="en-US" b="1" dirty="0" err="1">
                <a:solidFill>
                  <a:schemeClr val="dk2"/>
                </a:solidFill>
                <a:ea typeface="Verdana"/>
                <a:cs typeface="Verdana"/>
                <a:sym typeface="Verdana"/>
              </a:rPr>
              <a:t>ерсонал</a:t>
            </a:r>
            <a:r>
              <a:rPr lang="ru-RU" b="1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 МРЦ</a:t>
            </a:r>
            <a:r>
              <a:rPr lang="en-US" b="1" i="0" u="none" strike="noStrike" cap="none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: </a:t>
            </a:r>
            <a:r>
              <a:rPr lang="ru-RU" b="1" i="0" u="none" strike="noStrike" cap="none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4</a:t>
            </a:r>
            <a:r>
              <a:rPr lang="en-US" b="0" i="0" u="none" strike="noStrike" cap="none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ea typeface="Verdana"/>
                <a:cs typeface="Verdana"/>
                <a:sym typeface="Verdana"/>
              </a:rPr>
              <a:t>человека</a:t>
            </a:r>
            <a:r>
              <a:rPr lang="en-US" b="0" i="0" u="none" strike="noStrike" cap="none" dirty="0">
                <a:solidFill>
                  <a:schemeClr val="dk1"/>
                </a:solidFill>
                <a:ea typeface="Verdana"/>
                <a:cs typeface="Verdana"/>
                <a:sym typeface="Verdana"/>
              </a:rPr>
              <a:t>  </a:t>
            </a:r>
            <a:endParaRPr lang="ru-RU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</a:pPr>
            <a:endParaRPr lang="ru-RU" b="1" dirty="0">
              <a:solidFill>
                <a:schemeClr val="dk1"/>
              </a:solidFill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</a:pPr>
            <a:r>
              <a:rPr lang="ru-RU" b="1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Р</a:t>
            </a:r>
            <a:r>
              <a:rPr lang="en-US" b="1" dirty="0" err="1">
                <a:solidFill>
                  <a:schemeClr val="dk2"/>
                </a:solidFill>
                <a:ea typeface="Verdana"/>
                <a:cs typeface="Verdana"/>
                <a:sym typeface="Verdana"/>
              </a:rPr>
              <a:t>есурсы</a:t>
            </a:r>
            <a:r>
              <a:rPr lang="en-US" b="1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 и </a:t>
            </a:r>
            <a:r>
              <a:rPr lang="en-US" b="1" dirty="0" err="1">
                <a:solidFill>
                  <a:schemeClr val="dk2"/>
                </a:solidFill>
                <a:ea typeface="Verdana"/>
                <a:cs typeface="Verdana"/>
                <a:sym typeface="Verdana"/>
              </a:rPr>
              <a:t>фонды</a:t>
            </a:r>
            <a:r>
              <a:rPr lang="en-US" b="1" i="0" u="none" strike="noStrike" cap="none" dirty="0">
                <a:solidFill>
                  <a:schemeClr val="dk2"/>
                </a:solidFill>
                <a:ea typeface="Verdana"/>
                <a:cs typeface="Verdana"/>
                <a:sym typeface="Verdana"/>
              </a:rPr>
              <a:t>:</a:t>
            </a:r>
            <a:endParaRPr b="1" i="0" u="none" strike="noStrike" cap="none" dirty="0">
              <a:solidFill>
                <a:schemeClr val="dk2"/>
              </a:solidFill>
              <a:ea typeface="Verdana"/>
              <a:cs typeface="Verdana"/>
              <a:sym typeface="Verdana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2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читальных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зала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с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доступом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в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Интернет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,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проекторы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,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флипчарты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и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т.д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.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6500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наименований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– </a:t>
            </a:r>
            <a:r>
              <a:rPr lang="ru-RU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Английский ч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итальный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зал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;</a:t>
            </a: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6600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наименований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– 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Немецкий ч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итальный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зал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(</a:t>
            </a:r>
            <a:r>
              <a:rPr lang="ru-RU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партнёр -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Институт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Гёте</a:t>
            </a:r>
            <a:r>
              <a:rPr lang="en-US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, </a:t>
            </a:r>
            <a:r>
              <a:rPr lang="en-US" dirty="0" err="1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Германия</a:t>
            </a:r>
            <a:r>
              <a:rPr lang="en-US" b="0" i="0" u="none" strike="noStrike" cap="none" dirty="0">
                <a:solidFill>
                  <a:srgbClr val="000000"/>
                </a:solidFill>
                <a:ea typeface="Verdana"/>
                <a:cs typeface="Verdana"/>
                <a:sym typeface="Verdana"/>
              </a:rPr>
              <a:t>);</a:t>
            </a:r>
            <a:endParaRPr b="0" i="0" u="none" strike="noStrike" cap="none" dirty="0">
              <a:solidFill>
                <a:srgbClr val="000000"/>
              </a:solidFill>
              <a:ea typeface="Verdana"/>
              <a:cs typeface="Verdana"/>
              <a:sym typeface="Verdana"/>
            </a:endParaRPr>
          </a:p>
          <a:p>
            <a:pPr marL="469900" marR="0" lvl="0" indent="-469900" algn="just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</a:pPr>
            <a:endParaRPr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69900" marR="0" lvl="0" indent="-469900" algn="just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</a:pPr>
            <a:endParaRPr sz="16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025" y="5925479"/>
            <a:ext cx="621059" cy="497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"/>
          <p:cNvSpPr/>
          <p:nvPr/>
        </p:nvSpPr>
        <p:spPr>
          <a:xfrm>
            <a:off x="1388102" y="5889013"/>
            <a:ext cx="50741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Томский Государственный Университет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Научная Библиотека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Shape 9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0"/>
            <a:ext cx="1384299" cy="135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2565400"/>
            <a:ext cx="2724166" cy="25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90519" y="6044768"/>
            <a:ext cx="2743200" cy="365125"/>
          </a:xfrm>
        </p:spPr>
        <p:txBody>
          <a:bodyPr/>
          <a:lstStyle/>
          <a:p>
            <a:fld id="{FCF762AA-6FF4-4CA2-8039-65A321A80026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3" name="Shape 96"/>
          <p:cNvSpPr txBox="1">
            <a:spLocks noGrp="1"/>
          </p:cNvSpPr>
          <p:nvPr>
            <p:ph type="title"/>
          </p:nvPr>
        </p:nvSpPr>
        <p:spPr>
          <a:xfrm>
            <a:off x="888999" y="364281"/>
            <a:ext cx="10668000" cy="5628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Verdana"/>
                <a:cs typeface="Calibri" pitchFamily="34" charset="0"/>
                <a:sym typeface="Verdana"/>
              </a:rPr>
              <a:t>Международный ресурсный центр НБ ТГУ</a:t>
            </a:r>
            <a:endParaRPr lang="en-US" sz="28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Widescreen</PresentationFormat>
  <Paragraphs>186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Aharoni</vt:lpstr>
      <vt:lpstr>Arial</vt:lpstr>
      <vt:lpstr>Book Antiqua</vt:lpstr>
      <vt:lpstr>Calibri</vt:lpstr>
      <vt:lpstr>Calibri Light</vt:lpstr>
      <vt:lpstr>Noto Sans Symbols</vt:lpstr>
      <vt:lpstr>Times New Roman</vt:lpstr>
      <vt:lpstr>Verdana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Международный ресурсный центр НБ ТГУ Зачем? </vt:lpstr>
      <vt:lpstr>Международный ресурсный центр НБ ТГУ</vt:lpstr>
      <vt:lpstr>Международный ресурсный центр НБ ТГУ</vt:lpstr>
      <vt:lpstr>Международный ресурсный центр НБ ТГУ</vt:lpstr>
      <vt:lpstr>PowerPoint Presentation</vt:lpstr>
      <vt:lpstr>PowerPoint Presentation</vt:lpstr>
      <vt:lpstr>PowerPoint Presentation</vt:lpstr>
      <vt:lpstr>PowerPoint Presentation</vt:lpstr>
      <vt:lpstr>Проект МРЦ: создание двуязычной навигации в НБ</vt:lpstr>
      <vt:lpstr>PowerPoint Presentation</vt:lpstr>
      <vt:lpstr>Проект МРЦ: создание двуязычной навигации в НБ</vt:lpstr>
      <vt:lpstr>Ядро изменений библиотеки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 Shestakova</dc:creator>
  <cp:lastModifiedBy>Zhanna Lagunova</cp:lastModifiedBy>
  <cp:revision>193</cp:revision>
  <cp:lastPrinted>2018-05-11T10:30:36Z</cp:lastPrinted>
  <dcterms:created xsi:type="dcterms:W3CDTF">2015-09-03T07:45:20Z</dcterms:created>
  <dcterms:modified xsi:type="dcterms:W3CDTF">2018-10-10T07:04:44Z</dcterms:modified>
</cp:coreProperties>
</file>